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8267E"/>
    <a:srgbClr val="E66300"/>
    <a:srgbClr val="008000"/>
    <a:srgbClr val="FFFF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49667" autoAdjust="0"/>
  </p:normalViewPr>
  <p:slideViewPr>
    <p:cSldViewPr>
      <p:cViewPr varScale="1">
        <p:scale>
          <a:sx n="37" d="100"/>
          <a:sy n="37" d="100"/>
        </p:scale>
        <p:origin x="-208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BA52B25-FA9B-454A-A915-645D9D067703}" type="doc">
      <dgm:prSet loTypeId="urn:microsoft.com/office/officeart/2005/8/layout/gear1" loCatId="relationship" qsTypeId="urn:microsoft.com/office/officeart/2005/8/quickstyle/simple1" qsCatId="simple" csTypeId="urn:microsoft.com/office/officeart/2005/8/colors/colorful4" csCatId="colorful" phldr="1"/>
      <dgm:spPr>
        <a:scene3d>
          <a:camera prst="perspectiveFront" fov="3300000">
            <a:rot lat="486000" lon="19530000" rev="174000"/>
          </a:camera>
          <a:lightRig rig="harsh" dir="t">
            <a:rot lat="0" lon="0" rev="3000000"/>
          </a:lightRig>
        </a:scene3d>
      </dgm:spPr>
    </dgm:pt>
    <dgm:pt modelId="{F5FC9D24-7DF3-4B96-BC71-11286C4A3CED}">
      <dgm:prSet phldrT="[Text]" custT="1"/>
      <dgm:spPr>
        <a:ln>
          <a:noFill/>
        </a:ln>
        <a:effectLst>
          <a:outerShdw blurRad="225425" dist="50800" dir="5220000" algn="ctr">
            <a:srgbClr val="000000">
              <a:alpha val="33000"/>
            </a:srgbClr>
          </a:outerShdw>
        </a:effectLst>
        <a:scene3d>
          <a:camera prst="perspectiveFront" fov="3300000">
            <a:rot lat="486000" lon="19530000" rev="174000"/>
          </a:camera>
          <a:lightRig rig="harsh" dir="t">
            <a:rot lat="0" lon="0" rev="3000000"/>
          </a:lightRig>
        </a:scene3d>
        <a:sp3d extrusionH="254000" contourW="19050">
          <a:bevelT w="82550" h="44450" prst="angle"/>
          <a:bevelB w="82550" h="44450" prst="angle"/>
          <a:contourClr>
            <a:srgbClr val="FFFFFF"/>
          </a:contourClr>
        </a:sp3d>
      </dgm:spPr>
      <dgm:t>
        <a:bodyPr/>
        <a:lstStyle/>
        <a:p>
          <a:r>
            <a:rPr lang="en-US" sz="3600" b="1" dirty="0" smtClean="0">
              <a:solidFill>
                <a:srgbClr val="FF0000"/>
              </a:solidFill>
              <a:latin typeface="Algerian" pitchFamily="82" charset="0"/>
            </a:rPr>
            <a:t>Essential Questions</a:t>
          </a:r>
          <a:endParaRPr lang="en-US" sz="3600" b="1" dirty="0">
            <a:solidFill>
              <a:srgbClr val="FF0000"/>
            </a:solidFill>
            <a:latin typeface="Algerian" pitchFamily="82" charset="0"/>
          </a:endParaRPr>
        </a:p>
      </dgm:t>
    </dgm:pt>
    <dgm:pt modelId="{6FFC63AD-B97E-4644-9937-17B5B0642F81}" type="parTrans" cxnId="{2D64D473-E551-4887-96B0-3DE0531AE187}">
      <dgm:prSet/>
      <dgm:spPr/>
      <dgm:t>
        <a:bodyPr/>
        <a:lstStyle/>
        <a:p>
          <a:endParaRPr lang="en-US"/>
        </a:p>
      </dgm:t>
    </dgm:pt>
    <dgm:pt modelId="{8210664E-4824-4C84-88CA-FFB517B417F4}" type="sibTrans" cxnId="{2D64D473-E551-4887-96B0-3DE0531AE187}">
      <dgm:prSet/>
      <dgm:spPr>
        <a:ln>
          <a:noFill/>
        </a:ln>
        <a:effectLst>
          <a:outerShdw blurRad="225425" dist="50800" dir="5220000" algn="ctr">
            <a:srgbClr val="000000">
              <a:alpha val="33000"/>
            </a:srgbClr>
          </a:outerShdw>
        </a:effectLst>
        <a:scene3d>
          <a:camera prst="perspectiveFront" fov="3300000">
            <a:rot lat="486000" lon="19530000" rev="174000"/>
          </a:camera>
          <a:lightRig rig="harsh" dir="t">
            <a:rot lat="0" lon="0" rev="3000000"/>
          </a:lightRig>
        </a:scene3d>
        <a:sp3d extrusionH="254000" contourW="19050">
          <a:bevelT w="82550" h="44450" prst="angle"/>
          <a:bevelB w="82550" h="44450" prst="angle"/>
          <a:contourClr>
            <a:srgbClr val="FFFFFF"/>
          </a:contourClr>
        </a:sp3d>
      </dgm:spPr>
      <dgm:t>
        <a:bodyPr/>
        <a:lstStyle/>
        <a:p>
          <a:endParaRPr lang="en-US"/>
        </a:p>
      </dgm:t>
    </dgm:pt>
    <dgm:pt modelId="{E094E7A5-5926-4574-9045-50E845E14606}">
      <dgm:prSet phldrT="[Text]"/>
      <dgm:spPr>
        <a:ln>
          <a:noFill/>
        </a:ln>
        <a:effectLst>
          <a:outerShdw blurRad="225425" dist="50800" dir="5220000" algn="ctr">
            <a:srgbClr val="000000">
              <a:alpha val="33000"/>
            </a:srgbClr>
          </a:outerShdw>
        </a:effectLst>
        <a:scene3d>
          <a:camera prst="perspectiveFront" fov="3300000">
            <a:rot lat="486000" lon="19530000" rev="174000"/>
          </a:camera>
          <a:lightRig rig="harsh" dir="t">
            <a:rot lat="0" lon="0" rev="3000000"/>
          </a:lightRig>
        </a:scene3d>
        <a:sp3d extrusionH="254000" contourW="19050">
          <a:bevelT w="82550" h="44450" prst="angle"/>
          <a:bevelB w="82550" h="44450" prst="angle"/>
          <a:contourClr>
            <a:srgbClr val="FFFFFF"/>
          </a:contourClr>
        </a:sp3d>
      </dgm:spPr>
      <dgm:t>
        <a:bodyPr/>
        <a:lstStyle/>
        <a:p>
          <a:r>
            <a:rPr lang="en-US" b="1" dirty="0" smtClean="0">
              <a:solidFill>
                <a:srgbClr val="7030A0"/>
              </a:solidFill>
            </a:rPr>
            <a:t>S</a:t>
          </a:r>
          <a:r>
            <a:rPr lang="en-US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pecifics and details</a:t>
          </a:r>
          <a:endParaRPr lang="en-US" b="1" dirty="0">
            <a:solidFill>
              <a:srgbClr val="7030A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5C5DD82-57FB-42AB-AEB7-5410F5DE1470}" type="parTrans" cxnId="{84EE23B2-0956-443B-96E3-380D3C8D3FF7}">
      <dgm:prSet/>
      <dgm:spPr/>
      <dgm:t>
        <a:bodyPr/>
        <a:lstStyle/>
        <a:p>
          <a:endParaRPr lang="en-US"/>
        </a:p>
      </dgm:t>
    </dgm:pt>
    <dgm:pt modelId="{DD8753C8-898B-418C-A04A-C7210396588D}" type="sibTrans" cxnId="{84EE23B2-0956-443B-96E3-380D3C8D3FF7}">
      <dgm:prSet/>
      <dgm:spPr>
        <a:ln>
          <a:noFill/>
        </a:ln>
        <a:effectLst>
          <a:outerShdw blurRad="225425" dist="50800" dir="5220000" algn="ctr">
            <a:srgbClr val="000000">
              <a:alpha val="33000"/>
            </a:srgbClr>
          </a:outerShdw>
        </a:effectLst>
        <a:scene3d>
          <a:camera prst="perspectiveFront" fov="3300000">
            <a:rot lat="486000" lon="19530000" rev="174000"/>
          </a:camera>
          <a:lightRig rig="harsh" dir="t">
            <a:rot lat="0" lon="0" rev="3000000"/>
          </a:lightRig>
        </a:scene3d>
        <a:sp3d extrusionH="254000" contourW="19050">
          <a:bevelT w="82550" h="44450" prst="angle"/>
          <a:bevelB w="82550" h="44450" prst="angle"/>
          <a:contourClr>
            <a:srgbClr val="FFFFFF"/>
          </a:contourClr>
        </a:sp3d>
      </dgm:spPr>
      <dgm:t>
        <a:bodyPr/>
        <a:lstStyle/>
        <a:p>
          <a:endParaRPr lang="en-US"/>
        </a:p>
      </dgm:t>
    </dgm:pt>
    <dgm:pt modelId="{7372F341-CC89-4D72-91B4-F054B1A2FC52}">
      <dgm:prSet phldrT="[Text]" custT="1"/>
      <dgm:spPr>
        <a:ln>
          <a:noFill/>
        </a:ln>
        <a:effectLst>
          <a:outerShdw blurRad="225425" dist="50800" dir="5220000" algn="ctr">
            <a:srgbClr val="000000">
              <a:alpha val="33000"/>
            </a:srgbClr>
          </a:outerShdw>
        </a:effectLst>
        <a:scene3d>
          <a:camera prst="perspectiveFront" fov="3300000">
            <a:rot lat="486000" lon="19530000" rev="174000"/>
          </a:camera>
          <a:lightRig rig="harsh" dir="t">
            <a:rot lat="0" lon="0" rev="3000000"/>
          </a:lightRig>
        </a:scene3d>
        <a:sp3d extrusionH="254000" contourW="19050">
          <a:bevelT w="82550" h="44450" prst="angle"/>
          <a:bevelB w="82550" h="44450" prst="angle"/>
          <a:contourClr>
            <a:srgbClr val="FFFFFF"/>
          </a:contourClr>
        </a:sp3d>
      </dgm:spPr>
      <dgm:t>
        <a:bodyPr/>
        <a:lstStyle/>
        <a:p>
          <a:r>
            <a:rPr lang="en-US" sz="40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adway" pitchFamily="82" charset="0"/>
            </a:rPr>
            <a:t>Belief Statement</a:t>
          </a:r>
          <a:endParaRPr lang="en-US" sz="4000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Broadway" pitchFamily="82" charset="0"/>
          </a:endParaRPr>
        </a:p>
      </dgm:t>
    </dgm:pt>
    <dgm:pt modelId="{BE3EBE24-F821-4682-BD86-A2AFDC485869}" type="parTrans" cxnId="{E73C755B-DE9B-400A-9E0A-558ADF14BB8E}">
      <dgm:prSet/>
      <dgm:spPr/>
      <dgm:t>
        <a:bodyPr/>
        <a:lstStyle/>
        <a:p>
          <a:endParaRPr lang="en-US"/>
        </a:p>
      </dgm:t>
    </dgm:pt>
    <dgm:pt modelId="{2F8E1B0A-A45C-4F27-80D6-D9B174B65C80}" type="sibTrans" cxnId="{E73C755B-DE9B-400A-9E0A-558ADF14BB8E}">
      <dgm:prSet/>
      <dgm:spPr>
        <a:ln>
          <a:noFill/>
        </a:ln>
        <a:effectLst>
          <a:outerShdw blurRad="225425" dist="50800" dir="5220000" algn="ctr">
            <a:srgbClr val="000000">
              <a:alpha val="33000"/>
            </a:srgbClr>
          </a:outerShdw>
        </a:effectLst>
        <a:scene3d>
          <a:camera prst="perspectiveFront" fov="3300000">
            <a:rot lat="486000" lon="19530000" rev="174000"/>
          </a:camera>
          <a:lightRig rig="harsh" dir="t">
            <a:rot lat="0" lon="0" rev="3000000"/>
          </a:lightRig>
        </a:scene3d>
        <a:sp3d extrusionH="254000" contourW="19050">
          <a:bevelT w="82550" h="44450" prst="angle"/>
          <a:bevelB w="82550" h="44450" prst="angle"/>
          <a:contourClr>
            <a:srgbClr val="FFFFFF"/>
          </a:contourClr>
        </a:sp3d>
      </dgm:spPr>
      <dgm:t>
        <a:bodyPr/>
        <a:lstStyle/>
        <a:p>
          <a:endParaRPr lang="en-US"/>
        </a:p>
      </dgm:t>
    </dgm:pt>
    <dgm:pt modelId="{5E1AD82E-8054-4131-AFF1-283968A240D2}" type="pres">
      <dgm:prSet presAssocID="{DBA52B25-FA9B-454A-A915-645D9D067703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62E000FA-E5DF-403F-B997-5DDE6A9E9426}" type="pres">
      <dgm:prSet presAssocID="{F5FC9D24-7DF3-4B96-BC71-11286C4A3CED}" presName="gear1" presStyleLbl="node1" presStyleIdx="0" presStyleCnt="3" custScaleX="200505" custScaleY="51424" custLinFactNeighborX="25884" custLinFactNeighborY="-649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E5460B-E14F-4131-B534-3B6D63357926}" type="pres">
      <dgm:prSet presAssocID="{F5FC9D24-7DF3-4B96-BC71-11286C4A3CED}" presName="gear1srcNode" presStyleLbl="node1" presStyleIdx="0" presStyleCnt="3"/>
      <dgm:spPr/>
      <dgm:t>
        <a:bodyPr/>
        <a:lstStyle/>
        <a:p>
          <a:endParaRPr lang="en-US"/>
        </a:p>
      </dgm:t>
    </dgm:pt>
    <dgm:pt modelId="{DACC5DD9-B47E-4F1F-9C4E-AF61DA2FF229}" type="pres">
      <dgm:prSet presAssocID="{F5FC9D24-7DF3-4B96-BC71-11286C4A3CED}" presName="gear1dstNode" presStyleLbl="node1" presStyleIdx="0" presStyleCnt="3"/>
      <dgm:spPr/>
      <dgm:t>
        <a:bodyPr/>
        <a:lstStyle/>
        <a:p>
          <a:endParaRPr lang="en-US"/>
        </a:p>
      </dgm:t>
    </dgm:pt>
    <dgm:pt modelId="{E90339FA-9F91-4866-A6CC-D81332AF3AF0}" type="pres">
      <dgm:prSet presAssocID="{E094E7A5-5926-4574-9045-50E845E14606}" presName="gear2" presStyleLbl="node1" presStyleIdx="1" presStyleCnt="3" custLinFactNeighborX="-14618" custLinFactNeighborY="-2914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4ABBDB2-E3AB-49F0-AB8E-29DF71C6B382}" type="pres">
      <dgm:prSet presAssocID="{E094E7A5-5926-4574-9045-50E845E14606}" presName="gear2srcNode" presStyleLbl="node1" presStyleIdx="1" presStyleCnt="3"/>
      <dgm:spPr/>
      <dgm:t>
        <a:bodyPr/>
        <a:lstStyle/>
        <a:p>
          <a:endParaRPr lang="en-US"/>
        </a:p>
      </dgm:t>
    </dgm:pt>
    <dgm:pt modelId="{59C914A8-F465-4FAB-823E-E431D25CF945}" type="pres">
      <dgm:prSet presAssocID="{E094E7A5-5926-4574-9045-50E845E14606}" presName="gear2dstNode" presStyleLbl="node1" presStyleIdx="1" presStyleCnt="3"/>
      <dgm:spPr/>
      <dgm:t>
        <a:bodyPr/>
        <a:lstStyle/>
        <a:p>
          <a:endParaRPr lang="en-US"/>
        </a:p>
      </dgm:t>
    </dgm:pt>
    <dgm:pt modelId="{CEEC08CD-2A3C-4E73-BDD4-19B661DEA09A}" type="pres">
      <dgm:prSet presAssocID="{7372F341-CC89-4D72-91B4-F054B1A2FC52}" presName="gear3" presStyleLbl="node1" presStyleIdx="2" presStyleCnt="3" custScaleX="199577" custScaleY="152582" custLinFactNeighborX="57474" custLinFactNeighborY="8484"/>
      <dgm:spPr/>
      <dgm:t>
        <a:bodyPr/>
        <a:lstStyle/>
        <a:p>
          <a:endParaRPr lang="en-US"/>
        </a:p>
      </dgm:t>
    </dgm:pt>
    <dgm:pt modelId="{07F1604B-0028-447C-B66F-92E01CE7E4E6}" type="pres">
      <dgm:prSet presAssocID="{7372F341-CC89-4D72-91B4-F054B1A2FC52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CED8423-7DF6-42C0-B23C-8B8CC9615E46}" type="pres">
      <dgm:prSet presAssocID="{7372F341-CC89-4D72-91B4-F054B1A2FC52}" presName="gear3srcNode" presStyleLbl="node1" presStyleIdx="2" presStyleCnt="3"/>
      <dgm:spPr/>
      <dgm:t>
        <a:bodyPr/>
        <a:lstStyle/>
        <a:p>
          <a:endParaRPr lang="en-US"/>
        </a:p>
      </dgm:t>
    </dgm:pt>
    <dgm:pt modelId="{78A5E089-7C15-4AF9-A6B5-99539C4E9872}" type="pres">
      <dgm:prSet presAssocID="{7372F341-CC89-4D72-91B4-F054B1A2FC52}" presName="gear3dstNode" presStyleLbl="node1" presStyleIdx="2" presStyleCnt="3"/>
      <dgm:spPr/>
      <dgm:t>
        <a:bodyPr/>
        <a:lstStyle/>
        <a:p>
          <a:endParaRPr lang="en-US"/>
        </a:p>
      </dgm:t>
    </dgm:pt>
    <dgm:pt modelId="{99E9D20B-FF35-49E9-B394-3EDF57369093}" type="pres">
      <dgm:prSet presAssocID="{8210664E-4824-4C84-88CA-FFB517B417F4}" presName="connector1" presStyleLbl="sibTrans2D1" presStyleIdx="0" presStyleCnt="3" custLinFactNeighborX="58945" custLinFactNeighborY="-59179"/>
      <dgm:spPr/>
      <dgm:t>
        <a:bodyPr/>
        <a:lstStyle/>
        <a:p>
          <a:endParaRPr lang="en-US"/>
        </a:p>
      </dgm:t>
    </dgm:pt>
    <dgm:pt modelId="{8C9489B5-B3AE-412B-A40D-591F8FC0EFBD}" type="pres">
      <dgm:prSet presAssocID="{DD8753C8-898B-418C-A04A-C7210396588D}" presName="connector2" presStyleLbl="sibTrans2D1" presStyleIdx="1" presStyleCnt="3" custLinFactNeighborX="8935" custLinFactNeighborY="-57298"/>
      <dgm:spPr/>
      <dgm:t>
        <a:bodyPr/>
        <a:lstStyle/>
        <a:p>
          <a:endParaRPr lang="en-US"/>
        </a:p>
      </dgm:t>
    </dgm:pt>
    <dgm:pt modelId="{5D867B37-1345-47A3-AFB4-E9B82A005E56}" type="pres">
      <dgm:prSet presAssocID="{2F8E1B0A-A45C-4F27-80D6-D9B174B65C80}" presName="connector3" presStyleLbl="sibTrans2D1" presStyleIdx="2" presStyleCnt="3" custLinFactNeighborX="35726" custLinFactNeighborY="-17690"/>
      <dgm:spPr/>
      <dgm:t>
        <a:bodyPr/>
        <a:lstStyle/>
        <a:p>
          <a:endParaRPr lang="en-US"/>
        </a:p>
      </dgm:t>
    </dgm:pt>
  </dgm:ptLst>
  <dgm:cxnLst>
    <dgm:cxn modelId="{CD846231-7824-4048-B03A-67B6DFF0AB48}" type="presOf" srcId="{F5FC9D24-7DF3-4B96-BC71-11286C4A3CED}" destId="{DACC5DD9-B47E-4F1F-9C4E-AF61DA2FF229}" srcOrd="2" destOrd="0" presId="urn:microsoft.com/office/officeart/2005/8/layout/gear1"/>
    <dgm:cxn modelId="{74E947D5-0248-43D9-9572-EDC983591516}" type="presOf" srcId="{2F8E1B0A-A45C-4F27-80D6-D9B174B65C80}" destId="{5D867B37-1345-47A3-AFB4-E9B82A005E56}" srcOrd="0" destOrd="0" presId="urn:microsoft.com/office/officeart/2005/8/layout/gear1"/>
    <dgm:cxn modelId="{2EF87880-6621-448A-9074-C76D66A81FC8}" type="presOf" srcId="{7372F341-CC89-4D72-91B4-F054B1A2FC52}" destId="{78A5E089-7C15-4AF9-A6B5-99539C4E9872}" srcOrd="3" destOrd="0" presId="urn:microsoft.com/office/officeart/2005/8/layout/gear1"/>
    <dgm:cxn modelId="{E73C755B-DE9B-400A-9E0A-558ADF14BB8E}" srcId="{DBA52B25-FA9B-454A-A915-645D9D067703}" destId="{7372F341-CC89-4D72-91B4-F054B1A2FC52}" srcOrd="2" destOrd="0" parTransId="{BE3EBE24-F821-4682-BD86-A2AFDC485869}" sibTransId="{2F8E1B0A-A45C-4F27-80D6-D9B174B65C80}"/>
    <dgm:cxn modelId="{C6F51BC8-D8B5-48B7-AA1A-9EE7DA9883E0}" type="presOf" srcId="{7372F341-CC89-4D72-91B4-F054B1A2FC52}" destId="{2CED8423-7DF6-42C0-B23C-8B8CC9615E46}" srcOrd="2" destOrd="0" presId="urn:microsoft.com/office/officeart/2005/8/layout/gear1"/>
    <dgm:cxn modelId="{1BEBD357-070F-4E64-8D4A-174FB4CEA211}" type="presOf" srcId="{7372F341-CC89-4D72-91B4-F054B1A2FC52}" destId="{07F1604B-0028-447C-B66F-92E01CE7E4E6}" srcOrd="1" destOrd="0" presId="urn:microsoft.com/office/officeart/2005/8/layout/gear1"/>
    <dgm:cxn modelId="{1F8AAD3B-92E8-4C58-BB76-978AFCE06760}" type="presOf" srcId="{E094E7A5-5926-4574-9045-50E845E14606}" destId="{59C914A8-F465-4FAB-823E-E431D25CF945}" srcOrd="2" destOrd="0" presId="urn:microsoft.com/office/officeart/2005/8/layout/gear1"/>
    <dgm:cxn modelId="{265310D4-0978-49D8-A02B-44C5673EDAF4}" type="presOf" srcId="{DBA52B25-FA9B-454A-A915-645D9D067703}" destId="{5E1AD82E-8054-4131-AFF1-283968A240D2}" srcOrd="0" destOrd="0" presId="urn:microsoft.com/office/officeart/2005/8/layout/gear1"/>
    <dgm:cxn modelId="{AFF46778-7E2E-45E9-B126-B7A9C1015661}" type="presOf" srcId="{E094E7A5-5926-4574-9045-50E845E14606}" destId="{E4ABBDB2-E3AB-49F0-AB8E-29DF71C6B382}" srcOrd="1" destOrd="0" presId="urn:microsoft.com/office/officeart/2005/8/layout/gear1"/>
    <dgm:cxn modelId="{45C91226-01B8-4BD7-9481-F264813CB00C}" type="presOf" srcId="{E094E7A5-5926-4574-9045-50E845E14606}" destId="{E90339FA-9F91-4866-A6CC-D81332AF3AF0}" srcOrd="0" destOrd="0" presId="urn:microsoft.com/office/officeart/2005/8/layout/gear1"/>
    <dgm:cxn modelId="{2E215284-EB7F-4252-A708-3A71F925EB71}" type="presOf" srcId="{8210664E-4824-4C84-88CA-FFB517B417F4}" destId="{99E9D20B-FF35-49E9-B394-3EDF57369093}" srcOrd="0" destOrd="0" presId="urn:microsoft.com/office/officeart/2005/8/layout/gear1"/>
    <dgm:cxn modelId="{83A505F1-0214-403B-B656-74196C050E01}" type="presOf" srcId="{DD8753C8-898B-418C-A04A-C7210396588D}" destId="{8C9489B5-B3AE-412B-A40D-591F8FC0EFBD}" srcOrd="0" destOrd="0" presId="urn:microsoft.com/office/officeart/2005/8/layout/gear1"/>
    <dgm:cxn modelId="{F4A9945C-EB9D-4B2D-9DBE-C5105F4DD32E}" type="presOf" srcId="{F5FC9D24-7DF3-4B96-BC71-11286C4A3CED}" destId="{62E000FA-E5DF-403F-B997-5DDE6A9E9426}" srcOrd="0" destOrd="0" presId="urn:microsoft.com/office/officeart/2005/8/layout/gear1"/>
    <dgm:cxn modelId="{C9C0C529-B770-4D49-B0BD-7EE0B7460C45}" type="presOf" srcId="{7372F341-CC89-4D72-91B4-F054B1A2FC52}" destId="{CEEC08CD-2A3C-4E73-BDD4-19B661DEA09A}" srcOrd="0" destOrd="0" presId="urn:microsoft.com/office/officeart/2005/8/layout/gear1"/>
    <dgm:cxn modelId="{1443752B-1188-4B88-8C45-FA9F4B8D8410}" type="presOf" srcId="{F5FC9D24-7DF3-4B96-BC71-11286C4A3CED}" destId="{8DE5460B-E14F-4131-B534-3B6D63357926}" srcOrd="1" destOrd="0" presId="urn:microsoft.com/office/officeart/2005/8/layout/gear1"/>
    <dgm:cxn modelId="{84EE23B2-0956-443B-96E3-380D3C8D3FF7}" srcId="{DBA52B25-FA9B-454A-A915-645D9D067703}" destId="{E094E7A5-5926-4574-9045-50E845E14606}" srcOrd="1" destOrd="0" parTransId="{B5C5DD82-57FB-42AB-AEB7-5410F5DE1470}" sibTransId="{DD8753C8-898B-418C-A04A-C7210396588D}"/>
    <dgm:cxn modelId="{2D64D473-E551-4887-96B0-3DE0531AE187}" srcId="{DBA52B25-FA9B-454A-A915-645D9D067703}" destId="{F5FC9D24-7DF3-4B96-BC71-11286C4A3CED}" srcOrd="0" destOrd="0" parTransId="{6FFC63AD-B97E-4644-9937-17B5B0642F81}" sibTransId="{8210664E-4824-4C84-88CA-FFB517B417F4}"/>
    <dgm:cxn modelId="{30B51BD7-EE25-4255-935C-56A313E5A61D}" type="presParOf" srcId="{5E1AD82E-8054-4131-AFF1-283968A240D2}" destId="{62E000FA-E5DF-403F-B997-5DDE6A9E9426}" srcOrd="0" destOrd="0" presId="urn:microsoft.com/office/officeart/2005/8/layout/gear1"/>
    <dgm:cxn modelId="{294F1BB9-401D-4E43-830B-0CDAAEA30178}" type="presParOf" srcId="{5E1AD82E-8054-4131-AFF1-283968A240D2}" destId="{8DE5460B-E14F-4131-B534-3B6D63357926}" srcOrd="1" destOrd="0" presId="urn:microsoft.com/office/officeart/2005/8/layout/gear1"/>
    <dgm:cxn modelId="{DB04F792-835D-42AA-B204-A295DE879D5C}" type="presParOf" srcId="{5E1AD82E-8054-4131-AFF1-283968A240D2}" destId="{DACC5DD9-B47E-4F1F-9C4E-AF61DA2FF229}" srcOrd="2" destOrd="0" presId="urn:microsoft.com/office/officeart/2005/8/layout/gear1"/>
    <dgm:cxn modelId="{73919E24-857A-4F09-B0CA-B16EBE8F9800}" type="presParOf" srcId="{5E1AD82E-8054-4131-AFF1-283968A240D2}" destId="{E90339FA-9F91-4866-A6CC-D81332AF3AF0}" srcOrd="3" destOrd="0" presId="urn:microsoft.com/office/officeart/2005/8/layout/gear1"/>
    <dgm:cxn modelId="{2A597DA6-A963-41A4-B439-D2A66ADA9F23}" type="presParOf" srcId="{5E1AD82E-8054-4131-AFF1-283968A240D2}" destId="{E4ABBDB2-E3AB-49F0-AB8E-29DF71C6B382}" srcOrd="4" destOrd="0" presId="urn:microsoft.com/office/officeart/2005/8/layout/gear1"/>
    <dgm:cxn modelId="{21F15B7C-B4BC-428F-AA8C-6E84689CD61A}" type="presParOf" srcId="{5E1AD82E-8054-4131-AFF1-283968A240D2}" destId="{59C914A8-F465-4FAB-823E-E431D25CF945}" srcOrd="5" destOrd="0" presId="urn:microsoft.com/office/officeart/2005/8/layout/gear1"/>
    <dgm:cxn modelId="{D25DE59F-E5EC-4D83-968D-2CB610C9CF61}" type="presParOf" srcId="{5E1AD82E-8054-4131-AFF1-283968A240D2}" destId="{CEEC08CD-2A3C-4E73-BDD4-19B661DEA09A}" srcOrd="6" destOrd="0" presId="urn:microsoft.com/office/officeart/2005/8/layout/gear1"/>
    <dgm:cxn modelId="{1470BB8C-516D-411E-AD34-517AA9D314C9}" type="presParOf" srcId="{5E1AD82E-8054-4131-AFF1-283968A240D2}" destId="{07F1604B-0028-447C-B66F-92E01CE7E4E6}" srcOrd="7" destOrd="0" presId="urn:microsoft.com/office/officeart/2005/8/layout/gear1"/>
    <dgm:cxn modelId="{0D4FEACA-BE9D-4C6B-863E-125258793FB2}" type="presParOf" srcId="{5E1AD82E-8054-4131-AFF1-283968A240D2}" destId="{2CED8423-7DF6-42C0-B23C-8B8CC9615E46}" srcOrd="8" destOrd="0" presId="urn:microsoft.com/office/officeart/2005/8/layout/gear1"/>
    <dgm:cxn modelId="{38FC629A-39CA-43A7-94A3-C7987DC76044}" type="presParOf" srcId="{5E1AD82E-8054-4131-AFF1-283968A240D2}" destId="{78A5E089-7C15-4AF9-A6B5-99539C4E9872}" srcOrd="9" destOrd="0" presId="urn:microsoft.com/office/officeart/2005/8/layout/gear1"/>
    <dgm:cxn modelId="{7CE62C73-0C3D-4C40-8709-41733E856B8C}" type="presParOf" srcId="{5E1AD82E-8054-4131-AFF1-283968A240D2}" destId="{99E9D20B-FF35-49E9-B394-3EDF57369093}" srcOrd="10" destOrd="0" presId="urn:microsoft.com/office/officeart/2005/8/layout/gear1"/>
    <dgm:cxn modelId="{43D9AB89-7DFB-4557-9D75-B4BF057CDA63}" type="presParOf" srcId="{5E1AD82E-8054-4131-AFF1-283968A240D2}" destId="{8C9489B5-B3AE-412B-A40D-591F8FC0EFBD}" srcOrd="11" destOrd="0" presId="urn:microsoft.com/office/officeart/2005/8/layout/gear1"/>
    <dgm:cxn modelId="{DC0859BB-3D9B-4F94-AB0E-3EBC554C8D69}" type="presParOf" srcId="{5E1AD82E-8054-4131-AFF1-283968A240D2}" destId="{5D867B37-1345-47A3-AFB4-E9B82A005E56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39521D8-5F24-4824-A072-A45F81CC583F}" type="doc">
      <dgm:prSet loTypeId="urn:microsoft.com/office/officeart/2005/8/layout/arrow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11402A0-B208-47B9-842F-B6F72A295235}">
      <dgm:prSet phldrT="[Text]"/>
      <dgm:spPr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r>
            <a:rPr lang="en-US" dirty="0" smtClean="0">
              <a:solidFill>
                <a:srgbClr val="FFFF00"/>
              </a:solidFill>
              <a:latin typeface="Bodoni MT Black" pitchFamily="18" charset="0"/>
            </a:rPr>
            <a:t>The process of determining proficiency</a:t>
          </a:r>
          <a:endParaRPr lang="en-US" dirty="0">
            <a:solidFill>
              <a:srgbClr val="FFFF00"/>
            </a:solidFill>
            <a:latin typeface="Bodoni MT Black" pitchFamily="18" charset="0"/>
          </a:endParaRPr>
        </a:p>
      </dgm:t>
    </dgm:pt>
    <dgm:pt modelId="{CE2366AE-A134-4C1F-88C5-44CA049CEA8C}" type="parTrans" cxnId="{D50D9DCB-160B-404C-9144-93479B859474}">
      <dgm:prSet/>
      <dgm:spPr/>
      <dgm:t>
        <a:bodyPr/>
        <a:lstStyle/>
        <a:p>
          <a:endParaRPr lang="en-US"/>
        </a:p>
      </dgm:t>
    </dgm:pt>
    <dgm:pt modelId="{B269D390-2426-4B5C-9680-DA95682DA0BD}" type="sibTrans" cxnId="{D50D9DCB-160B-404C-9144-93479B859474}">
      <dgm:prSet/>
      <dgm:spPr/>
      <dgm:t>
        <a:bodyPr/>
        <a:lstStyle/>
        <a:p>
          <a:endParaRPr lang="en-US"/>
        </a:p>
      </dgm:t>
    </dgm:pt>
    <dgm:pt modelId="{44CD36C7-C5E8-4C61-A5A6-058F35D7EC96}">
      <dgm:prSet phldrT="[Text]"/>
      <dgm:spPr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r>
            <a:rPr lang="en-US" dirty="0" smtClean="0">
              <a:solidFill>
                <a:srgbClr val="FFFF00"/>
              </a:solidFill>
              <a:latin typeface="Bodoni MT Black" pitchFamily="18" charset="0"/>
            </a:rPr>
            <a:t>The means of communicating proficiency</a:t>
          </a:r>
          <a:endParaRPr lang="en-US" dirty="0">
            <a:solidFill>
              <a:srgbClr val="FFFF00"/>
            </a:solidFill>
            <a:latin typeface="Bodoni MT Black" pitchFamily="18" charset="0"/>
          </a:endParaRPr>
        </a:p>
      </dgm:t>
    </dgm:pt>
    <dgm:pt modelId="{80744AE8-3D4B-409D-AB50-DB74612FE2AE}" type="parTrans" cxnId="{F5F50A29-970A-47BA-A1F2-D79F0601B3E9}">
      <dgm:prSet/>
      <dgm:spPr/>
      <dgm:t>
        <a:bodyPr/>
        <a:lstStyle/>
        <a:p>
          <a:endParaRPr lang="en-US"/>
        </a:p>
      </dgm:t>
    </dgm:pt>
    <dgm:pt modelId="{A98DE8C8-4FD6-4937-89AF-915B05C6C20A}" type="sibTrans" cxnId="{F5F50A29-970A-47BA-A1F2-D79F0601B3E9}">
      <dgm:prSet/>
      <dgm:spPr/>
      <dgm:t>
        <a:bodyPr/>
        <a:lstStyle/>
        <a:p>
          <a:endParaRPr lang="en-US"/>
        </a:p>
      </dgm:t>
    </dgm:pt>
    <dgm:pt modelId="{99BEF3C0-6B46-4F09-9056-61BAC5BD9794}" type="pres">
      <dgm:prSet presAssocID="{139521D8-5F24-4824-A072-A45F81CC583F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49E9C69-1B82-48C5-A8A0-3B8D2C4902A8}" type="pres">
      <dgm:prSet presAssocID="{411402A0-B208-47B9-842F-B6F72A295235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7EEC97B-613E-45C3-B18B-71215662324C}" type="pres">
      <dgm:prSet presAssocID="{44CD36C7-C5E8-4C61-A5A6-058F35D7EC96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78A9094-34D6-4ED5-92B3-E2C02F44CFF5}" type="presOf" srcId="{44CD36C7-C5E8-4C61-A5A6-058F35D7EC96}" destId="{E7EEC97B-613E-45C3-B18B-71215662324C}" srcOrd="0" destOrd="0" presId="urn:microsoft.com/office/officeart/2005/8/layout/arrow5"/>
    <dgm:cxn modelId="{F5F50A29-970A-47BA-A1F2-D79F0601B3E9}" srcId="{139521D8-5F24-4824-A072-A45F81CC583F}" destId="{44CD36C7-C5E8-4C61-A5A6-058F35D7EC96}" srcOrd="1" destOrd="0" parTransId="{80744AE8-3D4B-409D-AB50-DB74612FE2AE}" sibTransId="{A98DE8C8-4FD6-4937-89AF-915B05C6C20A}"/>
    <dgm:cxn modelId="{4C910128-B336-45F3-B9EC-41CF1F484689}" type="presOf" srcId="{411402A0-B208-47B9-842F-B6F72A295235}" destId="{449E9C69-1B82-48C5-A8A0-3B8D2C4902A8}" srcOrd="0" destOrd="0" presId="urn:microsoft.com/office/officeart/2005/8/layout/arrow5"/>
    <dgm:cxn modelId="{97345CD0-7AA9-4C62-9089-A18F31CB1D55}" type="presOf" srcId="{139521D8-5F24-4824-A072-A45F81CC583F}" destId="{99BEF3C0-6B46-4F09-9056-61BAC5BD9794}" srcOrd="0" destOrd="0" presId="urn:microsoft.com/office/officeart/2005/8/layout/arrow5"/>
    <dgm:cxn modelId="{D50D9DCB-160B-404C-9144-93479B859474}" srcId="{139521D8-5F24-4824-A072-A45F81CC583F}" destId="{411402A0-B208-47B9-842F-B6F72A295235}" srcOrd="0" destOrd="0" parTransId="{CE2366AE-A134-4C1F-88C5-44CA049CEA8C}" sibTransId="{B269D390-2426-4B5C-9680-DA95682DA0BD}"/>
    <dgm:cxn modelId="{A94C4A75-457E-41B4-B892-1A35538BA242}" type="presParOf" srcId="{99BEF3C0-6B46-4F09-9056-61BAC5BD9794}" destId="{449E9C69-1B82-48C5-A8A0-3B8D2C4902A8}" srcOrd="0" destOrd="0" presId="urn:microsoft.com/office/officeart/2005/8/layout/arrow5"/>
    <dgm:cxn modelId="{3AF69DF3-0125-4414-A5C4-600DA798AEA2}" type="presParOf" srcId="{99BEF3C0-6B46-4F09-9056-61BAC5BD9794}" destId="{E7EEC97B-613E-45C3-B18B-71215662324C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2E000FA-E5DF-403F-B997-5DDE6A9E9426}">
      <dsp:nvSpPr>
        <dsp:cNvPr id="0" name=""/>
        <dsp:cNvSpPr/>
      </dsp:nvSpPr>
      <dsp:spPr>
        <a:xfrm>
          <a:off x="1581151" y="4343412"/>
          <a:ext cx="7562848" cy="1939661"/>
        </a:xfrm>
        <a:prstGeom prst="gear9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noFill/>
          <a:prstDash val="solid"/>
        </a:ln>
        <a:effectLst>
          <a:outerShdw blurRad="225425" dist="50800" dir="5220000" algn="ctr" rotWithShape="0">
            <a:srgbClr val="000000">
              <a:alpha val="33000"/>
            </a:srgbClr>
          </a:outerShdw>
        </a:effectLst>
        <a:scene3d>
          <a:camera prst="perspectiveFront" fov="3300000">
            <a:rot lat="486000" lon="19530000" rev="174000"/>
          </a:camera>
          <a:lightRig rig="harsh" dir="t">
            <a:rot lat="0" lon="0" rev="3000000"/>
          </a:lightRig>
        </a:scene3d>
        <a:sp3d extrusionH="254000" contourW="19050">
          <a:bevelT w="82550" h="44450" prst="angle"/>
          <a:bevelB w="82550" h="44450" prst="angle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b="1" kern="1200" dirty="0" smtClean="0">
              <a:solidFill>
                <a:srgbClr val="FF0000"/>
              </a:solidFill>
              <a:latin typeface="Algerian" pitchFamily="82" charset="0"/>
            </a:rPr>
            <a:t>Essential Questions</a:t>
          </a:r>
          <a:endParaRPr lang="en-US" sz="3600" b="1" kern="1200" dirty="0">
            <a:solidFill>
              <a:srgbClr val="FF0000"/>
            </a:solidFill>
            <a:latin typeface="Algerian" pitchFamily="82" charset="0"/>
          </a:endParaRPr>
        </a:p>
      </dsp:txBody>
      <dsp:txXfrm>
        <a:off x="1581151" y="4343412"/>
        <a:ext cx="7562848" cy="1939661"/>
      </dsp:txXfrm>
    </dsp:sp>
    <dsp:sp modelId="{E90339FA-9F91-4866-A6CC-D81332AF3AF0}">
      <dsp:nvSpPr>
        <dsp:cNvPr id="0" name=""/>
        <dsp:cNvSpPr/>
      </dsp:nvSpPr>
      <dsp:spPr>
        <a:xfrm>
          <a:off x="685802" y="1981205"/>
          <a:ext cx="2743200" cy="2743200"/>
        </a:xfrm>
        <a:prstGeom prst="gear6">
          <a:avLst/>
        </a:prstGeom>
        <a:solidFill>
          <a:schemeClr val="accent4">
            <a:hueOff val="-4135930"/>
            <a:satOff val="23223"/>
            <a:lumOff val="-1078"/>
            <a:alphaOff val="0"/>
          </a:schemeClr>
        </a:solidFill>
        <a:ln w="15875" cap="flat" cmpd="sng" algn="ctr">
          <a:noFill/>
          <a:prstDash val="solid"/>
        </a:ln>
        <a:effectLst>
          <a:outerShdw blurRad="225425" dist="50800" dir="5220000" algn="ctr" rotWithShape="0">
            <a:srgbClr val="000000">
              <a:alpha val="33000"/>
            </a:srgbClr>
          </a:outerShdw>
        </a:effectLst>
        <a:scene3d>
          <a:camera prst="perspectiveFront" fov="3300000">
            <a:rot lat="486000" lon="19530000" rev="174000"/>
          </a:camera>
          <a:lightRig rig="harsh" dir="t">
            <a:rot lat="0" lon="0" rev="3000000"/>
          </a:lightRig>
        </a:scene3d>
        <a:sp3d extrusionH="254000" contourW="19050">
          <a:bevelT w="82550" h="44450" prst="angle"/>
          <a:bevelB w="82550" h="44450" prst="angle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b="1" kern="1200" dirty="0" smtClean="0">
              <a:solidFill>
                <a:srgbClr val="7030A0"/>
              </a:solidFill>
            </a:rPr>
            <a:t>S</a:t>
          </a:r>
          <a:r>
            <a:rPr lang="en-US" sz="2700" b="1" kern="1200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pecifics and details</a:t>
          </a:r>
          <a:endParaRPr lang="en-US" sz="2700" b="1" kern="1200" dirty="0">
            <a:solidFill>
              <a:srgbClr val="7030A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685802" y="1981205"/>
        <a:ext cx="2743200" cy="2743200"/>
      </dsp:txXfrm>
    </dsp:sp>
    <dsp:sp modelId="{CEEC08CD-2A3C-4E73-BDD4-19B661DEA09A}">
      <dsp:nvSpPr>
        <dsp:cNvPr id="0" name=""/>
        <dsp:cNvSpPr/>
      </dsp:nvSpPr>
      <dsp:spPr>
        <a:xfrm rot="20700000">
          <a:off x="2945856" y="692014"/>
          <a:ext cx="5826517" cy="3638728"/>
        </a:xfrm>
        <a:prstGeom prst="gear6">
          <a:avLst/>
        </a:prstGeom>
        <a:solidFill>
          <a:schemeClr val="accent4">
            <a:hueOff val="-8271860"/>
            <a:satOff val="46445"/>
            <a:lumOff val="-2156"/>
            <a:alphaOff val="0"/>
          </a:schemeClr>
        </a:solidFill>
        <a:ln w="15875" cap="flat" cmpd="sng" algn="ctr">
          <a:noFill/>
          <a:prstDash val="solid"/>
        </a:ln>
        <a:effectLst>
          <a:outerShdw blurRad="225425" dist="50800" dir="5220000" algn="ctr" rotWithShape="0">
            <a:srgbClr val="000000">
              <a:alpha val="33000"/>
            </a:srgbClr>
          </a:outerShdw>
        </a:effectLst>
        <a:scene3d>
          <a:camera prst="perspectiveFront" fov="3300000">
            <a:rot lat="486000" lon="19530000" rev="174000"/>
          </a:camera>
          <a:lightRig rig="harsh" dir="t">
            <a:rot lat="0" lon="0" rev="3000000"/>
          </a:lightRig>
        </a:scene3d>
        <a:sp3d extrusionH="254000" contourW="19050">
          <a:bevelT w="82550" h="44450" prst="angle"/>
          <a:bevelB w="82550" h="44450" prst="angle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adway" pitchFamily="82" charset="0"/>
            </a:rPr>
            <a:t>Belief Statement</a:t>
          </a:r>
          <a:endParaRPr lang="en-US" sz="4000" kern="1200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Broadway" pitchFamily="82" charset="0"/>
          </a:endParaRPr>
        </a:p>
      </dsp:txBody>
      <dsp:txXfrm>
        <a:off x="4353546" y="1360330"/>
        <a:ext cx="3011137" cy="2302096"/>
      </dsp:txXfrm>
    </dsp:sp>
    <dsp:sp modelId="{99E9D20B-FF35-49E9-B394-3EDF57369093}">
      <dsp:nvSpPr>
        <dsp:cNvPr id="0" name=""/>
        <dsp:cNvSpPr/>
      </dsp:nvSpPr>
      <dsp:spPr>
        <a:xfrm>
          <a:off x="5867407" y="228586"/>
          <a:ext cx="4828032" cy="4828032"/>
        </a:xfrm>
        <a:prstGeom prst="circularArrow">
          <a:avLst>
            <a:gd name="adj1" fmla="val 4687"/>
            <a:gd name="adj2" fmla="val 299029"/>
            <a:gd name="adj3" fmla="val 2556741"/>
            <a:gd name="adj4" fmla="val 15776484"/>
            <a:gd name="adj5" fmla="val 5469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225425" dist="50800" dir="5220000" algn="ctr" rotWithShape="0">
            <a:srgbClr val="000000">
              <a:alpha val="33000"/>
            </a:srgbClr>
          </a:outerShdw>
        </a:effectLst>
        <a:scene3d>
          <a:camera prst="perspectiveFront" fov="3300000">
            <a:rot lat="486000" lon="19530000" rev="174000"/>
          </a:camera>
          <a:lightRig rig="harsh" dir="t">
            <a:rot lat="0" lon="0" rev="3000000"/>
          </a:lightRig>
        </a:scene3d>
        <a:sp3d extrusionH="254000" contourW="19050">
          <a:bevelT w="82550" h="44450" prst="angle"/>
          <a:bevelB w="82550" h="44450" prst="angle"/>
          <a:contourClr>
            <a:srgbClr val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9489B5-B3AE-412B-A40D-591F8FC0EFBD}">
      <dsp:nvSpPr>
        <dsp:cNvPr id="0" name=""/>
        <dsp:cNvSpPr/>
      </dsp:nvSpPr>
      <dsp:spPr>
        <a:xfrm>
          <a:off x="914415" y="152403"/>
          <a:ext cx="3507867" cy="3507867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4">
            <a:hueOff val="-4135930"/>
            <a:satOff val="23223"/>
            <a:lumOff val="-1078"/>
            <a:alphaOff val="0"/>
          </a:schemeClr>
        </a:solidFill>
        <a:ln>
          <a:noFill/>
        </a:ln>
        <a:effectLst>
          <a:outerShdw blurRad="225425" dist="50800" dir="5220000" algn="ctr" rotWithShape="0">
            <a:srgbClr val="000000">
              <a:alpha val="33000"/>
            </a:srgbClr>
          </a:outerShdw>
        </a:effectLst>
        <a:scene3d>
          <a:camera prst="perspectiveFront" fov="3300000">
            <a:rot lat="486000" lon="19530000" rev="174000"/>
          </a:camera>
          <a:lightRig rig="harsh" dir="t">
            <a:rot lat="0" lon="0" rev="3000000"/>
          </a:lightRig>
        </a:scene3d>
        <a:sp3d extrusionH="254000" contourW="19050">
          <a:bevelT w="82550" h="44450" prst="angle"/>
          <a:bevelB w="82550" h="44450" prst="angle"/>
          <a:contourClr>
            <a:srgbClr val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D867B37-1345-47A3-AFB4-E9B82A005E56}">
      <dsp:nvSpPr>
        <dsp:cNvPr id="0" name=""/>
        <dsp:cNvSpPr/>
      </dsp:nvSpPr>
      <dsp:spPr>
        <a:xfrm>
          <a:off x="3352788" y="-381013"/>
          <a:ext cx="3782187" cy="3782187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4">
            <a:hueOff val="-8271860"/>
            <a:satOff val="46445"/>
            <a:lumOff val="-2156"/>
            <a:alphaOff val="0"/>
          </a:schemeClr>
        </a:solidFill>
        <a:ln>
          <a:noFill/>
        </a:ln>
        <a:effectLst>
          <a:outerShdw blurRad="225425" dist="50800" dir="5220000" algn="ctr" rotWithShape="0">
            <a:srgbClr val="000000">
              <a:alpha val="33000"/>
            </a:srgbClr>
          </a:outerShdw>
        </a:effectLst>
        <a:scene3d>
          <a:camera prst="perspectiveFront" fov="3300000">
            <a:rot lat="486000" lon="19530000" rev="174000"/>
          </a:camera>
          <a:lightRig rig="harsh" dir="t">
            <a:rot lat="0" lon="0" rev="3000000"/>
          </a:lightRig>
        </a:scene3d>
        <a:sp3d extrusionH="254000" contourW="19050">
          <a:bevelT w="82550" h="44450" prst="angle"/>
          <a:bevelB w="82550" h="44450" prst="angle"/>
          <a:contourClr>
            <a:srgbClr val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49E9C69-1B82-48C5-A8A0-3B8D2C4902A8}">
      <dsp:nvSpPr>
        <dsp:cNvPr id="0" name=""/>
        <dsp:cNvSpPr/>
      </dsp:nvSpPr>
      <dsp:spPr>
        <a:xfrm rot="16200000">
          <a:off x="1658" y="1227832"/>
          <a:ext cx="4402335" cy="4402335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65100" prst="coolSlan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>
              <a:solidFill>
                <a:srgbClr val="FFFF00"/>
              </a:solidFill>
              <a:latin typeface="Bodoni MT Black" pitchFamily="18" charset="0"/>
            </a:rPr>
            <a:t>The process of determining proficiency</a:t>
          </a:r>
          <a:endParaRPr lang="en-US" sz="3200" kern="1200" dirty="0">
            <a:solidFill>
              <a:srgbClr val="FFFF00"/>
            </a:solidFill>
            <a:latin typeface="Bodoni MT Black" pitchFamily="18" charset="0"/>
          </a:endParaRPr>
        </a:p>
      </dsp:txBody>
      <dsp:txXfrm rot="16200000">
        <a:off x="1658" y="1227832"/>
        <a:ext cx="4402335" cy="4402335"/>
      </dsp:txXfrm>
    </dsp:sp>
    <dsp:sp modelId="{E7EEC97B-613E-45C3-B18B-71215662324C}">
      <dsp:nvSpPr>
        <dsp:cNvPr id="0" name=""/>
        <dsp:cNvSpPr/>
      </dsp:nvSpPr>
      <dsp:spPr>
        <a:xfrm rot="5400000">
          <a:off x="4740005" y="1227832"/>
          <a:ext cx="4402335" cy="4402335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65100" prst="coolSlan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>
              <a:solidFill>
                <a:srgbClr val="FFFF00"/>
              </a:solidFill>
              <a:latin typeface="Bodoni MT Black" pitchFamily="18" charset="0"/>
            </a:rPr>
            <a:t>The means of communicating proficiency</a:t>
          </a:r>
          <a:endParaRPr lang="en-US" sz="3200" kern="1200" dirty="0">
            <a:solidFill>
              <a:srgbClr val="FFFF00"/>
            </a:solidFill>
            <a:latin typeface="Bodoni MT Black" pitchFamily="18" charset="0"/>
          </a:endParaRPr>
        </a:p>
      </dsp:txBody>
      <dsp:txXfrm rot="5400000">
        <a:off x="4740005" y="1227832"/>
        <a:ext cx="4402335" cy="44023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AC47C0-BCEA-4946-A969-DD7B7DFF9F88}" type="datetimeFigureOut">
              <a:rPr lang="en-US" smtClean="0"/>
              <a:t>11/20/2012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C5B376-85A2-44F1-947F-FC6A48E6683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5B376-85A2-44F1-947F-FC6A48E6683D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56B59-EA87-4110-BD6F-19A2CBA105D5}" type="datetimeFigureOut">
              <a:rPr lang="en-US" smtClean="0"/>
              <a:pPr/>
              <a:t>11/20/2012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02E30-FD45-4693-B2CE-9DD3D44497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56B59-EA87-4110-BD6F-19A2CBA105D5}" type="datetimeFigureOut">
              <a:rPr lang="en-US" smtClean="0"/>
              <a:pPr/>
              <a:t>11/20/2012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02E30-FD45-4693-B2CE-9DD3D44497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56B59-EA87-4110-BD6F-19A2CBA105D5}" type="datetimeFigureOut">
              <a:rPr lang="en-US" smtClean="0"/>
              <a:pPr/>
              <a:t>11/20/2012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02E30-FD45-4693-B2CE-9DD3D44497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56B59-EA87-4110-BD6F-19A2CBA105D5}" type="datetimeFigureOut">
              <a:rPr lang="en-US" smtClean="0"/>
              <a:pPr/>
              <a:t>11/20/2012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02E30-FD45-4693-B2CE-9DD3D44497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56B59-EA87-4110-BD6F-19A2CBA105D5}" type="datetimeFigureOut">
              <a:rPr lang="en-US" smtClean="0"/>
              <a:pPr/>
              <a:t>11/20/2012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02E30-FD45-4693-B2CE-9DD3D44497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56B59-EA87-4110-BD6F-19A2CBA105D5}" type="datetimeFigureOut">
              <a:rPr lang="en-US" smtClean="0"/>
              <a:pPr/>
              <a:t>11/20/2012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02E30-FD45-4693-B2CE-9DD3D44497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56B59-EA87-4110-BD6F-19A2CBA105D5}" type="datetimeFigureOut">
              <a:rPr lang="en-US" smtClean="0"/>
              <a:pPr/>
              <a:t>11/20/2012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02E30-FD45-4693-B2CE-9DD3D44497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56B59-EA87-4110-BD6F-19A2CBA105D5}" type="datetimeFigureOut">
              <a:rPr lang="en-US" smtClean="0"/>
              <a:pPr/>
              <a:t>11/20/2012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02E30-FD45-4693-B2CE-9DD3D44497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56B59-EA87-4110-BD6F-19A2CBA105D5}" type="datetimeFigureOut">
              <a:rPr lang="en-US" smtClean="0"/>
              <a:pPr/>
              <a:t>11/20/2012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02E30-FD45-4693-B2CE-9DD3D44497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56B59-EA87-4110-BD6F-19A2CBA105D5}" type="datetimeFigureOut">
              <a:rPr lang="en-US" smtClean="0"/>
              <a:pPr/>
              <a:t>11/20/2012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02E30-FD45-4693-B2CE-9DD3D44497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56B59-EA87-4110-BD6F-19A2CBA105D5}" type="datetimeFigureOut">
              <a:rPr lang="en-US" smtClean="0"/>
              <a:pPr/>
              <a:t>11/20/2012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02E30-FD45-4693-B2CE-9DD3D44497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4556B59-EA87-4110-BD6F-19A2CBA105D5}" type="datetimeFigureOut">
              <a:rPr lang="en-US" smtClean="0"/>
              <a:pPr/>
              <a:t>11/20/2012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C602E30-FD45-4693-B2CE-9DD3D444976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752600"/>
            <a:ext cx="8534400" cy="1676400"/>
          </a:xfrm>
        </p:spPr>
        <p:txBody>
          <a:bodyPr>
            <a:normAutofit/>
          </a:bodyPr>
          <a:lstStyle/>
          <a:p>
            <a:pPr algn="ctr"/>
            <a:r>
              <a:rPr lang="en-US" b="1" u="sng" dirty="0" smtClean="0"/>
              <a:t>CHANGING ASSESSMENT</a:t>
            </a:r>
          </a:p>
          <a:p>
            <a:pPr algn="ctr"/>
            <a:r>
              <a:rPr lang="en-US" b="1" u="sng" dirty="0" smtClean="0"/>
              <a:t>AND</a:t>
            </a:r>
          </a:p>
          <a:p>
            <a:pPr algn="ctr"/>
            <a:r>
              <a:rPr lang="en-US" b="1" u="sng" dirty="0" smtClean="0"/>
              <a:t>COMMUNICATION</a:t>
            </a:r>
          </a:p>
          <a:p>
            <a:pPr algn="ctr"/>
            <a:endParaRPr lang="en-US" b="1" u="sng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381000"/>
            <a:ext cx="8382000" cy="1058710"/>
          </a:xfrm>
        </p:spPr>
        <p:txBody>
          <a:bodyPr/>
          <a:lstStyle/>
          <a:p>
            <a:pPr marL="182880" indent="0" algn="ctr">
              <a:buNone/>
            </a:pPr>
            <a:r>
              <a:rPr lang="en-US" dirty="0" smtClean="0"/>
              <a:t>Grading Reform</a:t>
            </a:r>
            <a:endParaRPr lang="en-US" dirty="0"/>
          </a:p>
        </p:txBody>
      </p:sp>
      <p:pic>
        <p:nvPicPr>
          <p:cNvPr id="1026" name="Picture 2" descr="C:\Documents and Settings\bhchumrau\Local Settings\Temporary Internet Files\Content.IE5\QDL6UVHL\MC900448544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2800" y="3124200"/>
            <a:ext cx="2602881" cy="373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44502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57200" y="0"/>
            <a:ext cx="7848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400" b="1" dirty="0" smtClean="0">
                <a:ln w="31550" cmpd="sng">
                  <a:gradFill>
                    <a:gsLst>
                      <a:gs pos="70000">
                        <a:srgbClr val="F14124">
                          <a:shade val="50000"/>
                          <a:satMod val="190000"/>
                        </a:srgbClr>
                      </a:gs>
                      <a:gs pos="0">
                        <a:srgbClr val="F14124">
                          <a:tint val="77000"/>
                          <a:satMod val="18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srgbClr val="F14124">
                    <a:tint val="15000"/>
                    <a:satMod val="200000"/>
                  </a:srgb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NEXT STEPS</a:t>
            </a:r>
            <a:endParaRPr lang="en-US" sz="5400" b="1" dirty="0">
              <a:ln w="31550" cmpd="sng">
                <a:gradFill>
                  <a:gsLst>
                    <a:gs pos="70000">
                      <a:srgbClr val="F14124">
                        <a:shade val="50000"/>
                        <a:satMod val="190000"/>
                      </a:srgbClr>
                    </a:gs>
                    <a:gs pos="0">
                      <a:srgbClr val="F14124">
                        <a:tint val="77000"/>
                        <a:satMod val="180000"/>
                      </a:srgbClr>
                    </a:gs>
                  </a:gsLst>
                  <a:lin ang="5400000"/>
                </a:gradFill>
                <a:prstDash val="solid"/>
              </a:ln>
              <a:solidFill>
                <a:srgbClr val="F14124">
                  <a:tint val="15000"/>
                  <a:satMod val="200000"/>
                </a:srgb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2000" y="1219200"/>
            <a:ext cx="7543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u="sng" dirty="0" smtClean="0">
                <a:solidFill>
                  <a:srgbClr val="C00000"/>
                </a:solidFill>
              </a:rPr>
              <a:t>Where do we go from here?</a:t>
            </a:r>
            <a:endParaRPr lang="en-US" sz="3200" b="1" u="sng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1981200"/>
            <a:ext cx="838200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US" sz="2400" b="1" dirty="0" smtClean="0"/>
              <a:t>Create a task force including the following personnel: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400" b="1" dirty="0" smtClean="0"/>
              <a:t>Facilitator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400" b="1" dirty="0" smtClean="0"/>
              <a:t>Administrator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400" b="1" dirty="0" smtClean="0"/>
              <a:t>Parents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400" b="1" dirty="0" smtClean="0"/>
              <a:t>Teachers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400" b="1" dirty="0" smtClean="0"/>
              <a:t>Students</a:t>
            </a:r>
          </a:p>
          <a:p>
            <a:pPr lvl="1"/>
            <a:endParaRPr lang="en-US" sz="2400" b="1" dirty="0" smtClean="0"/>
          </a:p>
          <a:p>
            <a:pPr lvl="1"/>
            <a:endParaRPr lang="en-US" dirty="0"/>
          </a:p>
        </p:txBody>
      </p:sp>
      <p:pic>
        <p:nvPicPr>
          <p:cNvPr id="4098" name="Picture 2" descr="C:\Documents and Settings\bhchumrau\Local Settings\Temporary Internet Files\Content.IE5\QDL6UVHL\MC90017435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62172" y="2648559"/>
            <a:ext cx="4110228" cy="3066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99641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381000"/>
            <a:ext cx="86106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</a:t>
            </a:r>
            <a:r>
              <a:rPr lang="en-US" sz="2400" dirty="0" smtClean="0"/>
              <a:t>)</a:t>
            </a:r>
            <a:r>
              <a:rPr lang="en-US" sz="2400" b="1" dirty="0" smtClean="0"/>
              <a:t> Task force initial steps:</a:t>
            </a:r>
          </a:p>
          <a:p>
            <a:endParaRPr lang="en-US" sz="2400" b="1" dirty="0"/>
          </a:p>
          <a:p>
            <a:r>
              <a:rPr lang="en-US" sz="2400" b="1" dirty="0" smtClean="0"/>
              <a:t>	A: Determine the WHY</a:t>
            </a:r>
          </a:p>
          <a:p>
            <a:endParaRPr lang="en-US" sz="2400" b="1" dirty="0" smtClean="0"/>
          </a:p>
          <a:p>
            <a:r>
              <a:rPr lang="en-US" sz="2400" b="1" dirty="0" smtClean="0"/>
              <a:t>	B:Develop common language and background</a:t>
            </a:r>
          </a:p>
          <a:p>
            <a:endParaRPr lang="en-US" sz="2400" b="1" dirty="0" smtClean="0"/>
          </a:p>
          <a:p>
            <a:r>
              <a:rPr lang="en-US" sz="2400" b="1" dirty="0" smtClean="0"/>
              <a:t>	C: Professional development</a:t>
            </a:r>
          </a:p>
          <a:p>
            <a:r>
              <a:rPr lang="en-US" sz="2400" b="1" dirty="0" smtClean="0"/>
              <a:t>	</a:t>
            </a:r>
          </a:p>
          <a:p>
            <a:r>
              <a:rPr lang="en-US" sz="2400" b="1" dirty="0"/>
              <a:t>	</a:t>
            </a:r>
            <a:r>
              <a:rPr lang="en-US" sz="2400" b="1" dirty="0" smtClean="0"/>
              <a:t>D: Research other systems already in practice</a:t>
            </a:r>
            <a:endParaRPr lang="en-US" sz="2400" b="1" dirty="0"/>
          </a:p>
        </p:txBody>
      </p:sp>
      <p:pic>
        <p:nvPicPr>
          <p:cNvPr id="5122" name="Picture 2" descr="C:\Documents and Settings\bhchumrau\Local Settings\Temporary Internet Files\Content.IE5\XWGW4I0O\MC900120993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75081" y="4191000"/>
            <a:ext cx="4687519" cy="2645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0241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457200"/>
            <a:ext cx="85344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3) </a:t>
            </a:r>
            <a:r>
              <a:rPr lang="en-US" sz="2400" b="1" u="sng" dirty="0" smtClean="0"/>
              <a:t>Determine change system mode</a:t>
            </a:r>
            <a:r>
              <a:rPr lang="en-US" sz="2400" u="sng" dirty="0" smtClean="0"/>
              <a:t>l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Criteria</a:t>
            </a:r>
            <a:endParaRPr lang="en-US" sz="24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Tools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400" dirty="0"/>
          </a:p>
          <a:p>
            <a:r>
              <a:rPr lang="en-US" sz="2400" b="1" u="sng" dirty="0" smtClean="0"/>
              <a:t>4)Develop tools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Report cards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Rubrics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Indicators</a:t>
            </a:r>
          </a:p>
          <a:p>
            <a:endParaRPr lang="en-US" sz="2400" dirty="0"/>
          </a:p>
          <a:p>
            <a:r>
              <a:rPr lang="en-US" sz="2400" b="1" u="sng" dirty="0" smtClean="0"/>
              <a:t>5)Pilot new system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Feedback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Adjustments</a:t>
            </a:r>
          </a:p>
          <a:p>
            <a:endParaRPr lang="en-US" sz="2400" dirty="0" smtClean="0"/>
          </a:p>
          <a:p>
            <a:r>
              <a:rPr lang="en-US" sz="2400" b="1" u="sng" dirty="0" smtClean="0"/>
              <a:t>6) Develop implementation plan</a:t>
            </a:r>
            <a:endParaRPr lang="en-US" sz="2400" b="1" u="sng" dirty="0"/>
          </a:p>
        </p:txBody>
      </p:sp>
      <p:pic>
        <p:nvPicPr>
          <p:cNvPr id="6146" name="Picture 2" descr="C:\Documents and Settings\bhchumrau\Local Settings\Temporary Internet Files\Content.IE5\QDL6UVHL\MC900237502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72416" y="1371600"/>
            <a:ext cx="5009584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96917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xmlns="" val="331176775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681548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2-Point Star 1"/>
          <p:cNvSpPr/>
          <p:nvPr/>
        </p:nvSpPr>
        <p:spPr>
          <a:xfrm>
            <a:off x="266700" y="304800"/>
            <a:ext cx="8458200" cy="2362200"/>
          </a:xfrm>
          <a:prstGeom prst="star12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524000" y="1143000"/>
            <a:ext cx="5943600" cy="1107996"/>
          </a:xfrm>
          <a:prstGeom prst="rect">
            <a:avLst/>
          </a:prstGeom>
          <a:noFill/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rgbClr val="FFFF00"/>
                </a:solidFill>
                <a:latin typeface="Footlight MT Light" pitchFamily="18" charset="0"/>
              </a:rPr>
              <a:t>Belief Statement</a:t>
            </a:r>
            <a:endParaRPr lang="en-US" sz="6600" dirty="0">
              <a:solidFill>
                <a:srgbClr val="FFFF00"/>
              </a:solidFill>
              <a:latin typeface="Footlight MT Light" pitchFamily="18" charset="0"/>
            </a:endParaRPr>
          </a:p>
        </p:txBody>
      </p:sp>
      <p:sp>
        <p:nvSpPr>
          <p:cNvPr id="4" name="Left Arrow 3"/>
          <p:cNvSpPr/>
          <p:nvPr/>
        </p:nvSpPr>
        <p:spPr>
          <a:xfrm rot="15399382">
            <a:off x="762000" y="2667000"/>
            <a:ext cx="1447800" cy="762000"/>
          </a:xfrm>
          <a:prstGeom prst="leftArrow">
            <a:avLst>
              <a:gd name="adj1" fmla="val 46418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Left Arrow 4"/>
          <p:cNvSpPr/>
          <p:nvPr/>
        </p:nvSpPr>
        <p:spPr>
          <a:xfrm rot="17488004">
            <a:off x="7466369" y="2362201"/>
            <a:ext cx="1371600" cy="6096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Explosion 2 5"/>
          <p:cNvSpPr/>
          <p:nvPr/>
        </p:nvSpPr>
        <p:spPr>
          <a:xfrm>
            <a:off x="228600" y="3048000"/>
            <a:ext cx="4419600" cy="3581400"/>
          </a:xfrm>
          <a:prstGeom prst="irregularSeal2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066800" y="4323497"/>
            <a:ext cx="2362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Grades should be an effective means of communicating academic and social progress 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8" name="Explosion 1 7"/>
          <p:cNvSpPr/>
          <p:nvPr/>
        </p:nvSpPr>
        <p:spPr>
          <a:xfrm>
            <a:off x="4832445" y="2667001"/>
            <a:ext cx="4114800" cy="3962400"/>
          </a:xfrm>
          <a:prstGeom prst="irregularSeal1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867400" y="3928281"/>
            <a:ext cx="243716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The language of grades should accurately reflect the process and purpose of assessment.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97615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xmlns="" val="529592014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0" y="1524000"/>
            <a:ext cx="2667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Assessment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00800" y="1508611"/>
            <a:ext cx="2514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FF0000"/>
                </a:solidFill>
              </a:rPr>
              <a:t>Grades</a:t>
            </a:r>
            <a:endParaRPr lang="en-US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14693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bhchumrau\Local Settings\Temporary Internet Files\Content.IE5\XWGW4I0O\MC90038417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08375" y="152400"/>
            <a:ext cx="1538021" cy="1826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Documents and Settings\bhchumrau\Local Settings\Temporary Internet Files\Content.IE5\XWGW4I0O\MC90038417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2989" y="152400"/>
            <a:ext cx="1538021" cy="1826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52600" y="457200"/>
            <a:ext cx="5638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C00000"/>
                </a:solidFill>
                <a:latin typeface="Goudy Stout" pitchFamily="18" charset="0"/>
              </a:rPr>
              <a:t>Essential questions</a:t>
            </a:r>
            <a:endParaRPr lang="en-US" sz="4000" dirty="0">
              <a:solidFill>
                <a:srgbClr val="C00000"/>
              </a:solidFill>
              <a:latin typeface="Goudy Stout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600" y="2514600"/>
            <a:ext cx="8610600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rgbClr val="0070C0"/>
                </a:solidFill>
                <a:latin typeface="Cooper Black" pitchFamily="18" charset="0"/>
              </a:rPr>
              <a:t>What is the purpose of assessment at each educational level?</a:t>
            </a:r>
          </a:p>
          <a:p>
            <a:endParaRPr lang="en-US" sz="2200" dirty="0">
              <a:latin typeface="Cooper Black" pitchFamily="18" charset="0"/>
            </a:endParaRPr>
          </a:p>
          <a:p>
            <a:r>
              <a:rPr lang="en-US" sz="2200" dirty="0" smtClean="0">
                <a:solidFill>
                  <a:srgbClr val="008000"/>
                </a:solidFill>
                <a:latin typeface="Cooper Black" pitchFamily="18" charset="0"/>
              </a:rPr>
              <a:t>What should assessment look like at each level?</a:t>
            </a:r>
          </a:p>
          <a:p>
            <a:endParaRPr lang="en-US" sz="2200" dirty="0">
              <a:latin typeface="Cooper Black" pitchFamily="18" charset="0"/>
            </a:endParaRPr>
          </a:p>
          <a:p>
            <a:r>
              <a:rPr lang="en-US" sz="2200" dirty="0" smtClean="0">
                <a:solidFill>
                  <a:srgbClr val="E66300"/>
                </a:solidFill>
                <a:latin typeface="Cooper Black" pitchFamily="18" charset="0"/>
              </a:rPr>
              <a:t>Can we create a continuum of assessable qualities (k-12)?</a:t>
            </a:r>
          </a:p>
          <a:p>
            <a:endParaRPr lang="en-US" sz="2200" dirty="0">
              <a:latin typeface="Cooper Black" pitchFamily="18" charset="0"/>
            </a:endParaRPr>
          </a:p>
          <a:p>
            <a:r>
              <a:rPr lang="en-US" sz="2200" dirty="0" smtClean="0">
                <a:solidFill>
                  <a:srgbClr val="58267E"/>
                </a:solidFill>
                <a:latin typeface="Cooper Black" pitchFamily="18" charset="0"/>
              </a:rPr>
              <a:t>How do we assess social progress?</a:t>
            </a:r>
          </a:p>
          <a:p>
            <a:endParaRPr lang="en-US" sz="2200" dirty="0">
              <a:latin typeface="Cooper Black" pitchFamily="18" charset="0"/>
            </a:endParaRPr>
          </a:p>
          <a:p>
            <a:r>
              <a:rPr lang="en-US" sz="2200" dirty="0" smtClean="0">
                <a:solidFill>
                  <a:srgbClr val="C00000"/>
                </a:solidFill>
                <a:latin typeface="Cooper Black" pitchFamily="18" charset="0"/>
              </a:rPr>
              <a:t>What resources do we use to derive a common language for grading and assessment?</a:t>
            </a:r>
            <a:endParaRPr lang="en-US" sz="2200" dirty="0">
              <a:solidFill>
                <a:srgbClr val="C00000"/>
              </a:solidFill>
              <a:latin typeface="Cooper Blac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13425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rved Down Ribbon 1"/>
          <p:cNvSpPr/>
          <p:nvPr/>
        </p:nvSpPr>
        <p:spPr>
          <a:xfrm>
            <a:off x="228600" y="228600"/>
            <a:ext cx="8763000" cy="2362200"/>
          </a:xfrm>
          <a:prstGeom prst="ellipseRibbon">
            <a:avLst/>
          </a:prstGeo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483603" y="836474"/>
            <a:ext cx="4191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C00000"/>
                </a:solidFill>
                <a:latin typeface="Comic Sans MS" pitchFamily="66" charset="0"/>
              </a:rPr>
              <a:t>Specifics that could drive reform</a:t>
            </a:r>
            <a:endParaRPr lang="en-US" sz="36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3352800"/>
            <a:ext cx="9144000" cy="338554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58267E"/>
                </a:solidFill>
              </a:rPr>
              <a:t>Grading practices should: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b="1" dirty="0" smtClean="0">
                <a:solidFill>
                  <a:srgbClr val="58267E"/>
                </a:solidFill>
              </a:rPr>
              <a:t>Be standard based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b="1" dirty="0" smtClean="0">
                <a:solidFill>
                  <a:srgbClr val="58267E"/>
                </a:solidFill>
              </a:rPr>
              <a:t>Support the ways children learn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b="1" dirty="0" smtClean="0">
                <a:solidFill>
                  <a:srgbClr val="58267E"/>
                </a:solidFill>
              </a:rPr>
              <a:t>Provide clear expectations for learning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b="1" dirty="0" smtClean="0">
                <a:solidFill>
                  <a:srgbClr val="58267E"/>
                </a:solidFill>
              </a:rPr>
              <a:t>Allow multiple means of demonstrating proficiency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b="1" dirty="0" smtClean="0">
                <a:solidFill>
                  <a:srgbClr val="58267E"/>
                </a:solidFill>
              </a:rPr>
              <a:t>Include self-assessment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b="1" dirty="0" smtClean="0">
                <a:solidFill>
                  <a:srgbClr val="58267E"/>
                </a:solidFill>
              </a:rPr>
              <a:t>Foster opportunities for children to grow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58575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94344" y="228600"/>
            <a:ext cx="56226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Keep/Drop/Create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371600"/>
            <a:ext cx="800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C00000"/>
                </a:solidFill>
              </a:rPr>
              <a:t>A framework of recommendations for taking action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2286000"/>
            <a:ext cx="86106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 smtClean="0"/>
              <a:t>Drop: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US" sz="3600" dirty="0" smtClean="0"/>
              <a:t>Averaging grades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US" sz="3600" dirty="0" smtClean="0"/>
              <a:t>Bell curves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US" sz="3600" dirty="0" smtClean="0"/>
              <a:t>Grading students in relation to one another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US" sz="3600" dirty="0" smtClean="0"/>
              <a:t>Letter grades K-8</a:t>
            </a:r>
          </a:p>
          <a:p>
            <a:endParaRPr lang="en-US" sz="3600" dirty="0" smtClean="0"/>
          </a:p>
          <a:p>
            <a:endParaRPr lang="en-US" sz="3600" dirty="0"/>
          </a:p>
        </p:txBody>
      </p:sp>
      <p:pic>
        <p:nvPicPr>
          <p:cNvPr id="1026" name="Picture 2" descr="C:\Documents and Settings\bhchumrau\Local Settings\Temporary Internet Files\Content.IE5\YDNLRX8W\MC900441321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57800" y="1371600"/>
            <a:ext cx="27432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80583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479634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981200" y="925076"/>
            <a:ext cx="46751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400" b="1" u="sng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KEEP</a:t>
            </a:r>
            <a:endParaRPr lang="en-US" sz="5400" b="1" u="sng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1000" y="2286000"/>
            <a:ext cx="83820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3600" dirty="0" smtClean="0"/>
              <a:t>Separate marks for progress and effort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3600" dirty="0" smtClean="0"/>
              <a:t>Progress monitoring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3600" dirty="0" smtClean="0"/>
              <a:t>Differentiation as a goal</a:t>
            </a:r>
          </a:p>
          <a:p>
            <a:endParaRPr lang="en-US" sz="3600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</p:txBody>
      </p:sp>
      <p:pic>
        <p:nvPicPr>
          <p:cNvPr id="2050" name="Picture 2" descr="C:\Documents and Settings\bhchumrau\Local Settings\Temporary Internet Files\Content.IE5\QDL6UVHL\MC90010519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64795" y="3276599"/>
            <a:ext cx="3398205" cy="2282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70524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33400" y="228600"/>
            <a:ext cx="7848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400" b="1" u="sng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CREATE</a:t>
            </a:r>
            <a:endParaRPr lang="en-US" sz="5400" b="1" u="sng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1000" y="1151930"/>
            <a:ext cx="8382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itchFamily="34" charset="0"/>
              <a:buChar char="•"/>
            </a:pPr>
            <a:r>
              <a:rPr lang="en-US" sz="3600" dirty="0" smtClean="0"/>
              <a:t>Uniform assessment system based on proficiency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US" sz="3600" dirty="0" smtClean="0"/>
              <a:t>Student self-assessment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US" sz="3600" dirty="0" smtClean="0"/>
              <a:t>Growth Model of assessment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US" sz="3600" dirty="0" smtClean="0"/>
              <a:t>Communication system for explaining grades to the community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US" sz="3600" dirty="0" smtClean="0"/>
              <a:t>Portfolio based assessment</a:t>
            </a:r>
          </a:p>
          <a:p>
            <a:pPr marL="571500" indent="-571500">
              <a:buFont typeface="Arial" pitchFamily="34" charset="0"/>
              <a:buChar char="•"/>
            </a:pPr>
            <a:endParaRPr lang="en-US" sz="3600" dirty="0"/>
          </a:p>
        </p:txBody>
      </p:sp>
      <p:pic>
        <p:nvPicPr>
          <p:cNvPr id="3074" name="Picture 2" descr="C:\Documents and Settings\bhchumrau\Local Settings\Temporary Internet Files\Content.IE5\TS11NWWI\MC900234543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72200" y="3979318"/>
            <a:ext cx="2606298" cy="2606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799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236</TotalTime>
  <Words>260</Words>
  <Application>Microsoft Office PowerPoint</Application>
  <PresentationFormat>On-screen Show (4:3)</PresentationFormat>
  <Paragraphs>81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Slipstream</vt:lpstr>
      <vt:lpstr>Grading Reform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Company>Missoula County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Grading Reform</dc:title>
  <dc:creator>an MCPS user</dc:creator>
  <cp:lastModifiedBy>HD</cp:lastModifiedBy>
  <cp:revision>20</cp:revision>
  <dcterms:created xsi:type="dcterms:W3CDTF">2012-11-16T16:16:05Z</dcterms:created>
  <dcterms:modified xsi:type="dcterms:W3CDTF">2012-11-20T23:43:00Z</dcterms:modified>
</cp:coreProperties>
</file>